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353" r:id="rId2"/>
    <p:sldId id="365" r:id="rId3"/>
    <p:sldId id="332" r:id="rId4"/>
    <p:sldId id="376" r:id="rId5"/>
    <p:sldId id="333" r:id="rId6"/>
    <p:sldId id="335" r:id="rId7"/>
    <p:sldId id="336" r:id="rId8"/>
    <p:sldId id="369" r:id="rId9"/>
    <p:sldId id="337" r:id="rId10"/>
    <p:sldId id="338" r:id="rId11"/>
    <p:sldId id="326" r:id="rId12"/>
    <p:sldId id="371" r:id="rId13"/>
    <p:sldId id="341" r:id="rId14"/>
    <p:sldId id="342" r:id="rId15"/>
    <p:sldId id="343" r:id="rId16"/>
    <p:sldId id="377" r:id="rId17"/>
    <p:sldId id="347" r:id="rId18"/>
    <p:sldId id="358" r:id="rId19"/>
    <p:sldId id="348" r:id="rId20"/>
    <p:sldId id="374" r:id="rId21"/>
    <p:sldId id="309" r:id="rId22"/>
    <p:sldId id="364" r:id="rId23"/>
    <p:sldId id="344" r:id="rId24"/>
    <p:sldId id="345" r:id="rId25"/>
    <p:sldId id="372" r:id="rId26"/>
    <p:sldId id="367" r:id="rId27"/>
    <p:sldId id="351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899"/>
    <p:restoredTop sz="93774"/>
  </p:normalViewPr>
  <p:slideViewPr>
    <p:cSldViewPr snapToGrid="0" snapToObjects="1">
      <p:cViewPr varScale="1">
        <p:scale>
          <a:sx n="126" d="100"/>
          <a:sy n="126" d="100"/>
        </p:scale>
        <p:origin x="2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31C9ED-7B0F-4452-8B0D-60EEDE4A71F3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E8BD7A0-4101-4794-8F62-309E1B963E5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FIRST YEAR</a:t>
          </a:r>
        </a:p>
      </dgm:t>
    </dgm:pt>
    <dgm:pt modelId="{7A84F2B8-014D-4DD8-9A40-BD19860359AF}" type="parTrans" cxnId="{02A23DED-E875-4113-8D0F-ED255692EF1B}">
      <dgm:prSet/>
      <dgm:spPr/>
      <dgm:t>
        <a:bodyPr/>
        <a:lstStyle/>
        <a:p>
          <a:endParaRPr lang="en-US"/>
        </a:p>
      </dgm:t>
    </dgm:pt>
    <dgm:pt modelId="{CC8EF7F6-FC10-47AB-AF72-0EE82AA06D8A}" type="sibTrans" cxnId="{02A23DED-E875-4113-8D0F-ED255692EF1B}">
      <dgm:prSet/>
      <dgm:spPr/>
      <dgm:t>
        <a:bodyPr/>
        <a:lstStyle/>
        <a:p>
          <a:endParaRPr lang="en-US"/>
        </a:p>
      </dgm:t>
    </dgm:pt>
    <dgm:pt modelId="{6A4D3D68-7DD8-432A-84BD-33198B908C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Live in Dorchester</a:t>
          </a:r>
        </a:p>
      </dgm:t>
    </dgm:pt>
    <dgm:pt modelId="{B4FDA616-25C8-49CF-A9D5-62395AFA13FE}" type="parTrans" cxnId="{E7E0F8FF-7C69-43C5-B90D-F3F724F3E3A4}">
      <dgm:prSet/>
      <dgm:spPr/>
      <dgm:t>
        <a:bodyPr/>
        <a:lstStyle/>
        <a:p>
          <a:endParaRPr lang="en-US"/>
        </a:p>
      </dgm:t>
    </dgm:pt>
    <dgm:pt modelId="{9EC953E9-434D-461E-8736-FBF47946BABB}" type="sibTrans" cxnId="{E7E0F8FF-7C69-43C5-B90D-F3F724F3E3A4}">
      <dgm:prSet/>
      <dgm:spPr/>
      <dgm:t>
        <a:bodyPr/>
        <a:lstStyle/>
        <a:p>
          <a:endParaRPr lang="en-US"/>
        </a:p>
      </dgm:t>
    </dgm:pt>
    <dgm:pt modelId="{43CADF24-9560-4370-843B-8963337E59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Take 3 courses/ 7 credits</a:t>
          </a:r>
        </a:p>
      </dgm:t>
    </dgm:pt>
    <dgm:pt modelId="{09B943D3-33A6-44A1-B97A-353547C57C38}" type="parTrans" cxnId="{F93D42D1-7B6A-4362-9C34-AF75BE31CF08}">
      <dgm:prSet/>
      <dgm:spPr/>
      <dgm:t>
        <a:bodyPr/>
        <a:lstStyle/>
        <a:p>
          <a:endParaRPr lang="en-US"/>
        </a:p>
      </dgm:t>
    </dgm:pt>
    <dgm:pt modelId="{CF430854-9C01-4CED-B840-E078DBB7D49A}" type="sibTrans" cxnId="{F93D42D1-7B6A-4362-9C34-AF75BE31CF08}">
      <dgm:prSet/>
      <dgm:spPr/>
      <dgm:t>
        <a:bodyPr/>
        <a:lstStyle/>
        <a:p>
          <a:endParaRPr lang="en-US"/>
        </a:p>
      </dgm:t>
    </dgm:pt>
    <dgm:pt modelId="{EF6F80CB-6DED-4723-8182-6FD610247A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Participate + engage in program</a:t>
          </a:r>
        </a:p>
      </dgm:t>
    </dgm:pt>
    <dgm:pt modelId="{05F83035-7464-48F6-8EC0-71009C11C6CB}" type="parTrans" cxnId="{AA9DFE12-C625-4786-B7B9-CB57D2641DB9}">
      <dgm:prSet/>
      <dgm:spPr/>
      <dgm:t>
        <a:bodyPr/>
        <a:lstStyle/>
        <a:p>
          <a:endParaRPr lang="en-US"/>
        </a:p>
      </dgm:t>
    </dgm:pt>
    <dgm:pt modelId="{E766E699-C503-4A22-BC9A-B721A9938F1B}" type="sibTrans" cxnId="{AA9DFE12-C625-4786-B7B9-CB57D2641DB9}">
      <dgm:prSet/>
      <dgm:spPr/>
      <dgm:t>
        <a:bodyPr/>
        <a:lstStyle/>
        <a:p>
          <a:endParaRPr lang="en-US"/>
        </a:p>
      </dgm:t>
    </dgm:pt>
    <dgm:pt modelId="{F4460301-B391-4F59-B316-545D3BAA0A7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SECOND YEAR</a:t>
          </a:r>
        </a:p>
      </dgm:t>
    </dgm:pt>
    <dgm:pt modelId="{92C2706A-3449-4CE3-818A-35A1C7A9CBFC}" type="parTrans" cxnId="{96CAA374-03BD-4F39-80DF-88493B201B81}">
      <dgm:prSet/>
      <dgm:spPr/>
      <dgm:t>
        <a:bodyPr/>
        <a:lstStyle/>
        <a:p>
          <a:endParaRPr lang="en-US"/>
        </a:p>
      </dgm:t>
    </dgm:pt>
    <dgm:pt modelId="{682DA876-F66E-4DB7-B566-D4500199B002}" type="sibTrans" cxnId="{96CAA374-03BD-4F39-80DF-88493B201B81}">
      <dgm:prSet/>
      <dgm:spPr/>
      <dgm:t>
        <a:bodyPr/>
        <a:lstStyle/>
        <a:p>
          <a:endParaRPr lang="en-US"/>
        </a:p>
      </dgm:t>
    </dgm:pt>
    <dgm:pt modelId="{129C422F-793B-4F97-BB56-284443B7EB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(optional) Live in Dorchester</a:t>
          </a:r>
        </a:p>
      </dgm:t>
    </dgm:pt>
    <dgm:pt modelId="{B38C08E6-0609-4E23-9A71-398E6E77DF86}" type="parTrans" cxnId="{5203FD65-F9D5-49F6-89C5-0BD233DF21A2}">
      <dgm:prSet/>
      <dgm:spPr/>
      <dgm:t>
        <a:bodyPr/>
        <a:lstStyle/>
        <a:p>
          <a:endParaRPr lang="en-US"/>
        </a:p>
      </dgm:t>
    </dgm:pt>
    <dgm:pt modelId="{93EF446E-2DAA-4024-BFD5-D2B66A3F907F}" type="sibTrans" cxnId="{5203FD65-F9D5-49F6-89C5-0BD233DF21A2}">
      <dgm:prSet/>
      <dgm:spPr/>
      <dgm:t>
        <a:bodyPr/>
        <a:lstStyle/>
        <a:p>
          <a:endParaRPr lang="en-US"/>
        </a:p>
      </dgm:t>
    </dgm:pt>
    <dgm:pt modelId="{F4346177-0FC6-4355-BBD8-973AC06180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Arrange 3 credit experiential course</a:t>
          </a:r>
        </a:p>
      </dgm:t>
    </dgm:pt>
    <dgm:pt modelId="{EBDD6672-9645-426B-8DF3-31FEF1B855D2}" type="parTrans" cxnId="{05CCB9AD-7B44-4F84-8D4C-5AFFD5DCBDC1}">
      <dgm:prSet/>
      <dgm:spPr/>
      <dgm:t>
        <a:bodyPr/>
        <a:lstStyle/>
        <a:p>
          <a:endParaRPr lang="en-US"/>
        </a:p>
      </dgm:t>
    </dgm:pt>
    <dgm:pt modelId="{38651D36-6986-42E9-87FD-CB6AADE74FEA}" type="sibTrans" cxnId="{05CCB9AD-7B44-4F84-8D4C-5AFFD5DCBDC1}">
      <dgm:prSet/>
      <dgm:spPr/>
      <dgm:t>
        <a:bodyPr/>
        <a:lstStyle/>
        <a:p>
          <a:endParaRPr lang="en-US"/>
        </a:p>
      </dgm:t>
    </dgm:pt>
    <dgm:pt modelId="{34310EF0-1843-4E44-9A9A-1EEE04ABAF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Submit capstone</a:t>
          </a:r>
        </a:p>
      </dgm:t>
    </dgm:pt>
    <dgm:pt modelId="{BF5D8C1B-C319-4B3E-A32C-37AF698277CF}" type="parTrans" cxnId="{EEBEE9C0-A8D5-4F4A-A63A-53D8A5CFFD41}">
      <dgm:prSet/>
      <dgm:spPr/>
      <dgm:t>
        <a:bodyPr/>
        <a:lstStyle/>
        <a:p>
          <a:endParaRPr lang="en-US"/>
        </a:p>
      </dgm:t>
    </dgm:pt>
    <dgm:pt modelId="{ABC70669-CF17-44B0-8BC3-9E51E611AAC7}" type="sibTrans" cxnId="{EEBEE9C0-A8D5-4F4A-A63A-53D8A5CFFD41}">
      <dgm:prSet/>
      <dgm:spPr/>
      <dgm:t>
        <a:bodyPr/>
        <a:lstStyle/>
        <a:p>
          <a:endParaRPr lang="en-US"/>
        </a:p>
      </dgm:t>
    </dgm:pt>
    <dgm:pt modelId="{A9907AF1-D403-4981-AD0A-259E55E38F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Participate + engage in program</a:t>
          </a:r>
        </a:p>
      </dgm:t>
    </dgm:pt>
    <dgm:pt modelId="{321D3B3F-5BCE-423F-83FE-742BFA1A3918}" type="parTrans" cxnId="{1AFB66DF-ACE3-4B3D-AE29-69FF6201CD6B}">
      <dgm:prSet/>
      <dgm:spPr/>
      <dgm:t>
        <a:bodyPr/>
        <a:lstStyle/>
        <a:p>
          <a:endParaRPr lang="en-US"/>
        </a:p>
      </dgm:t>
    </dgm:pt>
    <dgm:pt modelId="{B62AB773-4EB4-4D0E-9EA4-82D28650740F}" type="sibTrans" cxnId="{1AFB66DF-ACE3-4B3D-AE29-69FF6201CD6B}">
      <dgm:prSet/>
      <dgm:spPr/>
      <dgm:t>
        <a:bodyPr/>
        <a:lstStyle/>
        <a:p>
          <a:endParaRPr lang="en-US"/>
        </a:p>
      </dgm:t>
    </dgm:pt>
    <dgm:pt modelId="{AA477D8D-E56D-4690-A4C0-0DF64CA93B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Earn a Notation on your transcript</a:t>
          </a:r>
        </a:p>
      </dgm:t>
    </dgm:pt>
    <dgm:pt modelId="{E0EE76F9-DE87-4130-BE1C-07A2529ACA4C}" type="parTrans" cxnId="{EFCF2D05-8943-4E71-9C47-4E669A403603}">
      <dgm:prSet/>
      <dgm:spPr/>
      <dgm:t>
        <a:bodyPr/>
        <a:lstStyle/>
        <a:p>
          <a:endParaRPr lang="en-US"/>
        </a:p>
      </dgm:t>
    </dgm:pt>
    <dgm:pt modelId="{BBA54AD2-3029-4030-BF0D-1629C8CB8F2E}" type="sibTrans" cxnId="{EFCF2D05-8943-4E71-9C47-4E669A403603}">
      <dgm:prSet/>
      <dgm:spPr/>
      <dgm:t>
        <a:bodyPr/>
        <a:lstStyle/>
        <a:p>
          <a:endParaRPr lang="en-US"/>
        </a:p>
      </dgm:t>
    </dgm:pt>
    <dgm:pt modelId="{0E4C63A6-8163-49D5-8EDB-30D2CDF6CC54}" type="pres">
      <dgm:prSet presAssocID="{8231C9ED-7B0F-4452-8B0D-60EEDE4A71F3}" presName="root" presStyleCnt="0">
        <dgm:presLayoutVars>
          <dgm:dir/>
          <dgm:resizeHandles val="exact"/>
        </dgm:presLayoutVars>
      </dgm:prSet>
      <dgm:spPr/>
    </dgm:pt>
    <dgm:pt modelId="{3A13D8F0-002A-4356-8C2A-277E2A0741B7}" type="pres">
      <dgm:prSet presAssocID="{7E8BD7A0-4101-4794-8F62-309E1B963E5A}" presName="compNode" presStyleCnt="0"/>
      <dgm:spPr/>
    </dgm:pt>
    <dgm:pt modelId="{B78D245D-28EE-4F8A-93CC-728DD2DDFB45}" type="pres">
      <dgm:prSet presAssocID="{7E8BD7A0-4101-4794-8F62-309E1B963E5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75B7BD5-44C4-49B0-B650-F7733F5FDDF3}" type="pres">
      <dgm:prSet presAssocID="{7E8BD7A0-4101-4794-8F62-309E1B963E5A}" presName="iconSpace" presStyleCnt="0"/>
      <dgm:spPr/>
    </dgm:pt>
    <dgm:pt modelId="{E217EE91-5F99-489C-A71B-C86769A951A6}" type="pres">
      <dgm:prSet presAssocID="{7E8BD7A0-4101-4794-8F62-309E1B963E5A}" presName="parTx" presStyleLbl="revTx" presStyleIdx="0" presStyleCnt="4">
        <dgm:presLayoutVars>
          <dgm:chMax val="0"/>
          <dgm:chPref val="0"/>
        </dgm:presLayoutVars>
      </dgm:prSet>
      <dgm:spPr/>
    </dgm:pt>
    <dgm:pt modelId="{8DD3CBAD-E361-4DA5-9F4F-8BFBBE3C70B6}" type="pres">
      <dgm:prSet presAssocID="{7E8BD7A0-4101-4794-8F62-309E1B963E5A}" presName="txSpace" presStyleCnt="0"/>
      <dgm:spPr/>
    </dgm:pt>
    <dgm:pt modelId="{221CDAE6-854A-47F6-BE06-FAA38C2E6BC3}" type="pres">
      <dgm:prSet presAssocID="{7E8BD7A0-4101-4794-8F62-309E1B963E5A}" presName="desTx" presStyleLbl="revTx" presStyleIdx="1" presStyleCnt="4">
        <dgm:presLayoutVars/>
      </dgm:prSet>
      <dgm:spPr/>
    </dgm:pt>
    <dgm:pt modelId="{D8FD0766-E5A2-46BD-848E-12EBD8334A8B}" type="pres">
      <dgm:prSet presAssocID="{CC8EF7F6-FC10-47AB-AF72-0EE82AA06D8A}" presName="sibTrans" presStyleCnt="0"/>
      <dgm:spPr/>
    </dgm:pt>
    <dgm:pt modelId="{3C6DA7A2-7187-45F6-A673-8592F1D144DC}" type="pres">
      <dgm:prSet presAssocID="{F4460301-B391-4F59-B316-545D3BAA0A78}" presName="compNode" presStyleCnt="0"/>
      <dgm:spPr/>
    </dgm:pt>
    <dgm:pt modelId="{9F154879-CDDD-4F2E-9180-D90DA196DEBE}" type="pres">
      <dgm:prSet presAssocID="{F4460301-B391-4F59-B316-545D3BAA0A7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07EC8592-37BE-45A0-B363-23443F466A01}" type="pres">
      <dgm:prSet presAssocID="{F4460301-B391-4F59-B316-545D3BAA0A78}" presName="iconSpace" presStyleCnt="0"/>
      <dgm:spPr/>
    </dgm:pt>
    <dgm:pt modelId="{24E8ECE7-1E69-407E-9088-20D97D615F20}" type="pres">
      <dgm:prSet presAssocID="{F4460301-B391-4F59-B316-545D3BAA0A78}" presName="parTx" presStyleLbl="revTx" presStyleIdx="2" presStyleCnt="4">
        <dgm:presLayoutVars>
          <dgm:chMax val="0"/>
          <dgm:chPref val="0"/>
        </dgm:presLayoutVars>
      </dgm:prSet>
      <dgm:spPr/>
    </dgm:pt>
    <dgm:pt modelId="{E899EF5B-C43D-448D-9114-DDCE4B30D97D}" type="pres">
      <dgm:prSet presAssocID="{F4460301-B391-4F59-B316-545D3BAA0A78}" presName="txSpace" presStyleCnt="0"/>
      <dgm:spPr/>
    </dgm:pt>
    <dgm:pt modelId="{1B3F12AF-9ED6-4A4D-9BA4-2250A7E58D1F}" type="pres">
      <dgm:prSet presAssocID="{F4460301-B391-4F59-B316-545D3BAA0A78}" presName="desTx" presStyleLbl="revTx" presStyleIdx="3" presStyleCnt="4">
        <dgm:presLayoutVars/>
      </dgm:prSet>
      <dgm:spPr/>
    </dgm:pt>
  </dgm:ptLst>
  <dgm:cxnLst>
    <dgm:cxn modelId="{EFCF2D05-8943-4E71-9C47-4E669A403603}" srcId="{F4460301-B391-4F59-B316-545D3BAA0A78}" destId="{AA477D8D-E56D-4690-A4C0-0DF64CA93B2E}" srcOrd="4" destOrd="0" parTransId="{E0EE76F9-DE87-4130-BE1C-07A2529ACA4C}" sibTransId="{BBA54AD2-3029-4030-BF0D-1629C8CB8F2E}"/>
    <dgm:cxn modelId="{6CA54107-C5BA-8F44-B70D-88AD8D756C38}" type="presOf" srcId="{F4460301-B391-4F59-B316-545D3BAA0A78}" destId="{24E8ECE7-1E69-407E-9088-20D97D615F20}" srcOrd="0" destOrd="0" presId="urn:microsoft.com/office/officeart/2018/5/layout/CenteredIconLabelDescriptionList"/>
    <dgm:cxn modelId="{B4256212-5722-BC44-8DF0-CFAB25F4C266}" type="presOf" srcId="{AA477D8D-E56D-4690-A4C0-0DF64CA93B2E}" destId="{1B3F12AF-9ED6-4A4D-9BA4-2250A7E58D1F}" srcOrd="0" destOrd="4" presId="urn:microsoft.com/office/officeart/2018/5/layout/CenteredIconLabelDescriptionList"/>
    <dgm:cxn modelId="{AA9DFE12-C625-4786-B7B9-CB57D2641DB9}" srcId="{7E8BD7A0-4101-4794-8F62-309E1B963E5A}" destId="{EF6F80CB-6DED-4723-8182-6FD610247A2A}" srcOrd="2" destOrd="0" parTransId="{05F83035-7464-48F6-8EC0-71009C11C6CB}" sibTransId="{E766E699-C503-4A22-BC9A-B721A9938F1B}"/>
    <dgm:cxn modelId="{83091B23-67D9-AF44-9878-09403DB79E76}" type="presOf" srcId="{EF6F80CB-6DED-4723-8182-6FD610247A2A}" destId="{221CDAE6-854A-47F6-BE06-FAA38C2E6BC3}" srcOrd="0" destOrd="2" presId="urn:microsoft.com/office/officeart/2018/5/layout/CenteredIconLabelDescriptionList"/>
    <dgm:cxn modelId="{140E3323-4B1D-6647-8C1D-13BEF33E8986}" type="presOf" srcId="{F4346177-0FC6-4355-BBD8-973AC061802E}" destId="{1B3F12AF-9ED6-4A4D-9BA4-2250A7E58D1F}" srcOrd="0" destOrd="1" presId="urn:microsoft.com/office/officeart/2018/5/layout/CenteredIconLabelDescriptionList"/>
    <dgm:cxn modelId="{FD3A7E41-ED05-0A4C-9B98-6E280D32BA3C}" type="presOf" srcId="{A9907AF1-D403-4981-AD0A-259E55E38FCA}" destId="{1B3F12AF-9ED6-4A4D-9BA4-2250A7E58D1F}" srcOrd="0" destOrd="3" presId="urn:microsoft.com/office/officeart/2018/5/layout/CenteredIconLabelDescriptionList"/>
    <dgm:cxn modelId="{74DEB558-60D7-E240-91D5-6E37A4E748E7}" type="presOf" srcId="{6A4D3D68-7DD8-432A-84BD-33198B908CB1}" destId="{221CDAE6-854A-47F6-BE06-FAA38C2E6BC3}" srcOrd="0" destOrd="0" presId="urn:microsoft.com/office/officeart/2018/5/layout/CenteredIconLabelDescriptionList"/>
    <dgm:cxn modelId="{71376961-EDAA-9045-AAAC-E7001705734E}" type="presOf" srcId="{129C422F-793B-4F97-BB56-284443B7EB4F}" destId="{1B3F12AF-9ED6-4A4D-9BA4-2250A7E58D1F}" srcOrd="0" destOrd="0" presId="urn:microsoft.com/office/officeart/2018/5/layout/CenteredIconLabelDescriptionList"/>
    <dgm:cxn modelId="{5203FD65-F9D5-49F6-89C5-0BD233DF21A2}" srcId="{F4460301-B391-4F59-B316-545D3BAA0A78}" destId="{129C422F-793B-4F97-BB56-284443B7EB4F}" srcOrd="0" destOrd="0" parTransId="{B38C08E6-0609-4E23-9A71-398E6E77DF86}" sibTransId="{93EF446E-2DAA-4024-BFD5-D2B66A3F907F}"/>
    <dgm:cxn modelId="{A490A86F-F5E3-2D4B-B659-FB1D3CDE7763}" type="presOf" srcId="{7E8BD7A0-4101-4794-8F62-309E1B963E5A}" destId="{E217EE91-5F99-489C-A71B-C86769A951A6}" srcOrd="0" destOrd="0" presId="urn:microsoft.com/office/officeart/2018/5/layout/CenteredIconLabelDescriptionList"/>
    <dgm:cxn modelId="{96CAA374-03BD-4F39-80DF-88493B201B81}" srcId="{8231C9ED-7B0F-4452-8B0D-60EEDE4A71F3}" destId="{F4460301-B391-4F59-B316-545D3BAA0A78}" srcOrd="1" destOrd="0" parTransId="{92C2706A-3449-4CE3-818A-35A1C7A9CBFC}" sibTransId="{682DA876-F66E-4DB7-B566-D4500199B002}"/>
    <dgm:cxn modelId="{90EC327B-DC93-CB46-B93C-9B2A25E21E74}" type="presOf" srcId="{34310EF0-1843-4E44-9A9A-1EEE04ABAFEC}" destId="{1B3F12AF-9ED6-4A4D-9BA4-2250A7E58D1F}" srcOrd="0" destOrd="2" presId="urn:microsoft.com/office/officeart/2018/5/layout/CenteredIconLabelDescriptionList"/>
    <dgm:cxn modelId="{05CCB9AD-7B44-4F84-8D4C-5AFFD5DCBDC1}" srcId="{F4460301-B391-4F59-B316-545D3BAA0A78}" destId="{F4346177-0FC6-4355-BBD8-973AC061802E}" srcOrd="1" destOrd="0" parTransId="{EBDD6672-9645-426B-8DF3-31FEF1B855D2}" sibTransId="{38651D36-6986-42E9-87FD-CB6AADE74FEA}"/>
    <dgm:cxn modelId="{EEBEE9C0-A8D5-4F4A-A63A-53D8A5CFFD41}" srcId="{F4460301-B391-4F59-B316-545D3BAA0A78}" destId="{34310EF0-1843-4E44-9A9A-1EEE04ABAFEC}" srcOrd="2" destOrd="0" parTransId="{BF5D8C1B-C319-4B3E-A32C-37AF698277CF}" sibTransId="{ABC70669-CF17-44B0-8BC3-9E51E611AAC7}"/>
    <dgm:cxn modelId="{F93D42D1-7B6A-4362-9C34-AF75BE31CF08}" srcId="{7E8BD7A0-4101-4794-8F62-309E1B963E5A}" destId="{43CADF24-9560-4370-843B-8963337E5976}" srcOrd="1" destOrd="0" parTransId="{09B943D3-33A6-44A1-B97A-353547C57C38}" sibTransId="{CF430854-9C01-4CED-B840-E078DBB7D49A}"/>
    <dgm:cxn modelId="{2E74BBDC-F903-0745-A4FB-6B0A884755E1}" type="presOf" srcId="{8231C9ED-7B0F-4452-8B0D-60EEDE4A71F3}" destId="{0E4C63A6-8163-49D5-8EDB-30D2CDF6CC54}" srcOrd="0" destOrd="0" presId="urn:microsoft.com/office/officeart/2018/5/layout/CenteredIconLabelDescriptionList"/>
    <dgm:cxn modelId="{1AFB66DF-ACE3-4B3D-AE29-69FF6201CD6B}" srcId="{F4460301-B391-4F59-B316-545D3BAA0A78}" destId="{A9907AF1-D403-4981-AD0A-259E55E38FCA}" srcOrd="3" destOrd="0" parTransId="{321D3B3F-5BCE-423F-83FE-742BFA1A3918}" sibTransId="{B62AB773-4EB4-4D0E-9EA4-82D28650740F}"/>
    <dgm:cxn modelId="{02A23DED-E875-4113-8D0F-ED255692EF1B}" srcId="{8231C9ED-7B0F-4452-8B0D-60EEDE4A71F3}" destId="{7E8BD7A0-4101-4794-8F62-309E1B963E5A}" srcOrd="0" destOrd="0" parTransId="{7A84F2B8-014D-4DD8-9A40-BD19860359AF}" sibTransId="{CC8EF7F6-FC10-47AB-AF72-0EE82AA06D8A}"/>
    <dgm:cxn modelId="{D42287FC-9F45-4B43-B703-B347753834F6}" type="presOf" srcId="{43CADF24-9560-4370-843B-8963337E5976}" destId="{221CDAE6-854A-47F6-BE06-FAA38C2E6BC3}" srcOrd="0" destOrd="1" presId="urn:microsoft.com/office/officeart/2018/5/layout/CenteredIconLabelDescriptionList"/>
    <dgm:cxn modelId="{E7E0F8FF-7C69-43C5-B90D-F3F724F3E3A4}" srcId="{7E8BD7A0-4101-4794-8F62-309E1B963E5A}" destId="{6A4D3D68-7DD8-432A-84BD-33198B908CB1}" srcOrd="0" destOrd="0" parTransId="{B4FDA616-25C8-49CF-A9D5-62395AFA13FE}" sibTransId="{9EC953E9-434D-461E-8736-FBF47946BABB}"/>
    <dgm:cxn modelId="{5B53CD1F-C263-6544-B914-1B2ADA1EB90E}" type="presParOf" srcId="{0E4C63A6-8163-49D5-8EDB-30D2CDF6CC54}" destId="{3A13D8F0-002A-4356-8C2A-277E2A0741B7}" srcOrd="0" destOrd="0" presId="urn:microsoft.com/office/officeart/2018/5/layout/CenteredIconLabelDescriptionList"/>
    <dgm:cxn modelId="{BFF61269-62DF-9D4F-989D-4EEAD59F5F7A}" type="presParOf" srcId="{3A13D8F0-002A-4356-8C2A-277E2A0741B7}" destId="{B78D245D-28EE-4F8A-93CC-728DD2DDFB45}" srcOrd="0" destOrd="0" presId="urn:microsoft.com/office/officeart/2018/5/layout/CenteredIconLabelDescriptionList"/>
    <dgm:cxn modelId="{A9E49649-B532-4A45-85B9-EBD351FC8289}" type="presParOf" srcId="{3A13D8F0-002A-4356-8C2A-277E2A0741B7}" destId="{975B7BD5-44C4-49B0-B650-F7733F5FDDF3}" srcOrd="1" destOrd="0" presId="urn:microsoft.com/office/officeart/2018/5/layout/CenteredIconLabelDescriptionList"/>
    <dgm:cxn modelId="{F2511D18-227D-344E-8FD3-93F5390DD6EE}" type="presParOf" srcId="{3A13D8F0-002A-4356-8C2A-277E2A0741B7}" destId="{E217EE91-5F99-489C-A71B-C86769A951A6}" srcOrd="2" destOrd="0" presId="urn:microsoft.com/office/officeart/2018/5/layout/CenteredIconLabelDescriptionList"/>
    <dgm:cxn modelId="{69FE432C-1634-B545-A51C-2E076C1FB975}" type="presParOf" srcId="{3A13D8F0-002A-4356-8C2A-277E2A0741B7}" destId="{8DD3CBAD-E361-4DA5-9F4F-8BFBBE3C70B6}" srcOrd="3" destOrd="0" presId="urn:microsoft.com/office/officeart/2018/5/layout/CenteredIconLabelDescriptionList"/>
    <dgm:cxn modelId="{BDFB2F67-7E1D-AD46-B473-78AB51FBB2AF}" type="presParOf" srcId="{3A13D8F0-002A-4356-8C2A-277E2A0741B7}" destId="{221CDAE6-854A-47F6-BE06-FAA38C2E6BC3}" srcOrd="4" destOrd="0" presId="urn:microsoft.com/office/officeart/2018/5/layout/CenteredIconLabelDescriptionList"/>
    <dgm:cxn modelId="{583B0457-0427-FD49-8039-AC0C7D77517F}" type="presParOf" srcId="{0E4C63A6-8163-49D5-8EDB-30D2CDF6CC54}" destId="{D8FD0766-E5A2-46BD-848E-12EBD8334A8B}" srcOrd="1" destOrd="0" presId="urn:microsoft.com/office/officeart/2018/5/layout/CenteredIconLabelDescriptionList"/>
    <dgm:cxn modelId="{F13BC5E3-9B5B-7646-9A25-D9F5FC75627F}" type="presParOf" srcId="{0E4C63A6-8163-49D5-8EDB-30D2CDF6CC54}" destId="{3C6DA7A2-7187-45F6-A673-8592F1D144DC}" srcOrd="2" destOrd="0" presId="urn:microsoft.com/office/officeart/2018/5/layout/CenteredIconLabelDescriptionList"/>
    <dgm:cxn modelId="{1A93CEF5-DC85-0649-B1EB-5ECEB9F7EC89}" type="presParOf" srcId="{3C6DA7A2-7187-45F6-A673-8592F1D144DC}" destId="{9F154879-CDDD-4F2E-9180-D90DA196DEBE}" srcOrd="0" destOrd="0" presId="urn:microsoft.com/office/officeart/2018/5/layout/CenteredIconLabelDescriptionList"/>
    <dgm:cxn modelId="{B92F6A12-71AB-1040-A520-F36827ED9F38}" type="presParOf" srcId="{3C6DA7A2-7187-45F6-A673-8592F1D144DC}" destId="{07EC8592-37BE-45A0-B363-23443F466A01}" srcOrd="1" destOrd="0" presId="urn:microsoft.com/office/officeart/2018/5/layout/CenteredIconLabelDescriptionList"/>
    <dgm:cxn modelId="{6C544D99-5E6F-A24B-A8D1-E39085DB3D70}" type="presParOf" srcId="{3C6DA7A2-7187-45F6-A673-8592F1D144DC}" destId="{24E8ECE7-1E69-407E-9088-20D97D615F20}" srcOrd="2" destOrd="0" presId="urn:microsoft.com/office/officeart/2018/5/layout/CenteredIconLabelDescriptionList"/>
    <dgm:cxn modelId="{6BE1D280-B615-2E45-AB44-3C35866F66BB}" type="presParOf" srcId="{3C6DA7A2-7187-45F6-A673-8592F1D144DC}" destId="{E899EF5B-C43D-448D-9114-DDCE4B30D97D}" srcOrd="3" destOrd="0" presId="urn:microsoft.com/office/officeart/2018/5/layout/CenteredIconLabelDescriptionList"/>
    <dgm:cxn modelId="{9565BA66-F64D-A34C-848D-75A448D7F334}" type="presParOf" srcId="{3C6DA7A2-7187-45F6-A673-8592F1D144DC}" destId="{1B3F12AF-9ED6-4A4D-9BA4-2250A7E58D1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8D245D-28EE-4F8A-93CC-728DD2DDFB45}">
      <dsp:nvSpPr>
        <dsp:cNvPr id="0" name=""/>
        <dsp:cNvSpPr/>
      </dsp:nvSpPr>
      <dsp:spPr>
        <a:xfrm>
          <a:off x="1232549" y="347757"/>
          <a:ext cx="1323000" cy="1323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7EE91-5F99-489C-A71B-C86769A951A6}">
      <dsp:nvSpPr>
        <dsp:cNvPr id="0" name=""/>
        <dsp:cNvSpPr/>
      </dsp:nvSpPr>
      <dsp:spPr>
        <a:xfrm>
          <a:off x="4049" y="1835467"/>
          <a:ext cx="3780000" cy="56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FIRST YEAR</a:t>
          </a:r>
        </a:p>
      </dsp:txBody>
      <dsp:txXfrm>
        <a:off x="4049" y="1835467"/>
        <a:ext cx="3780000" cy="567000"/>
      </dsp:txXfrm>
    </dsp:sp>
    <dsp:sp modelId="{221CDAE6-854A-47F6-BE06-FAA38C2E6BC3}">
      <dsp:nvSpPr>
        <dsp:cNvPr id="0" name=""/>
        <dsp:cNvSpPr/>
      </dsp:nvSpPr>
      <dsp:spPr>
        <a:xfrm>
          <a:off x="4049" y="2479075"/>
          <a:ext cx="3780000" cy="1699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Live in Dorchester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Take 3 courses/ 7 credits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Participate + engage in program</a:t>
          </a:r>
        </a:p>
      </dsp:txBody>
      <dsp:txXfrm>
        <a:off x="4049" y="2479075"/>
        <a:ext cx="3780000" cy="1699129"/>
      </dsp:txXfrm>
    </dsp:sp>
    <dsp:sp modelId="{9F154879-CDDD-4F2E-9180-D90DA196DEBE}">
      <dsp:nvSpPr>
        <dsp:cNvPr id="0" name=""/>
        <dsp:cNvSpPr/>
      </dsp:nvSpPr>
      <dsp:spPr>
        <a:xfrm>
          <a:off x="5674050" y="347757"/>
          <a:ext cx="1323000" cy="1323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E8ECE7-1E69-407E-9088-20D97D615F20}">
      <dsp:nvSpPr>
        <dsp:cNvPr id="0" name=""/>
        <dsp:cNvSpPr/>
      </dsp:nvSpPr>
      <dsp:spPr>
        <a:xfrm>
          <a:off x="4445550" y="1835467"/>
          <a:ext cx="3780000" cy="56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SECOND YEAR</a:t>
          </a:r>
        </a:p>
      </dsp:txBody>
      <dsp:txXfrm>
        <a:off x="4445550" y="1835467"/>
        <a:ext cx="3780000" cy="567000"/>
      </dsp:txXfrm>
    </dsp:sp>
    <dsp:sp modelId="{1B3F12AF-9ED6-4A4D-9BA4-2250A7E58D1F}">
      <dsp:nvSpPr>
        <dsp:cNvPr id="0" name=""/>
        <dsp:cNvSpPr/>
      </dsp:nvSpPr>
      <dsp:spPr>
        <a:xfrm>
          <a:off x="4445550" y="2479075"/>
          <a:ext cx="3780000" cy="1699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(optional) Live in Dorchester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Arrange 3 credit experiential course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Submit capstone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Participate + engage in program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Earn a Notation on your transcript</a:t>
          </a:r>
        </a:p>
      </dsp:txBody>
      <dsp:txXfrm>
        <a:off x="4445550" y="2479075"/>
        <a:ext cx="3780000" cy="1699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7D38A7C-745C-4ED9-99F1-2B4B954BA791}" type="datetimeFigureOut">
              <a:rPr lang="en-US"/>
              <a:pPr>
                <a:defRPr/>
              </a:pPr>
              <a:t>3/27/20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661F764-F043-40E7-957A-92269C35F9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70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Wall at Urban </a:t>
            </a:r>
            <a:r>
              <a:rPr lang="en-US"/>
              <a:t>Butcher restaurant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F38E9-84AA-484D-83FA-01C3C7EC82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5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Mission:</a:t>
            </a: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Overview of structure: 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3BB7D3-684F-3949-9F97-7C0CB6185F63}" type="slidenum">
              <a:rPr lang="en-US" sz="1200">
                <a:latin typeface="Avenir Book"/>
              </a:rPr>
              <a:pPr/>
              <a:t>5</a:t>
            </a:fld>
            <a:endParaRPr lang="en-US" sz="1200" dirty="0">
              <a:latin typeface="Avenir Book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C02B11-F7ED-421A-B2AB-DB07C0EA7B63}" type="datetimeFigureOut">
              <a:rPr lang="en-US" smtClean="0"/>
              <a:pPr>
                <a:defRPr/>
              </a:pPr>
              <a:t>3/27/20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1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711DD8-D0CB-4EE5-B308-86B10E97206C}" type="datetimeFigureOut">
              <a:rPr lang="en-US" smtClean="0"/>
              <a:pPr>
                <a:defRPr/>
              </a:pPr>
              <a:t>3/27/20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6AFBA-C1FA-472E-8ED8-DE975E87B0D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42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621196-8FDD-480E-9C6D-4FD99FC2EF8A}" type="datetimeFigureOut">
              <a:rPr lang="en-US" smtClean="0"/>
              <a:pPr>
                <a:defRPr/>
              </a:pPr>
              <a:t>3/27/20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EA196-9F20-4511-B063-C94A6432DF8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42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C85194-0DD1-4835-96C0-48B7DA16FEB7}" type="datetimeFigureOut">
              <a:rPr lang="en-US" smtClean="0"/>
              <a:pPr>
                <a:defRPr/>
              </a:pPr>
              <a:t>3/27/20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6CC7C-B037-49A1-B296-66CC63586D8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7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9F58E4-53FA-4E16-874E-BF70AC8F2DC8}" type="datetimeFigureOut">
              <a:rPr lang="en-US" smtClean="0"/>
              <a:pPr>
                <a:defRPr/>
              </a:pPr>
              <a:t>3/27/20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60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F93B2F-298A-4D6B-94E3-7A0F199EC2CC}" type="datetimeFigureOut">
              <a:rPr lang="en-US" smtClean="0"/>
              <a:pPr>
                <a:defRPr/>
              </a:pPr>
              <a:t>3/27/20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F7C30-3066-4A28-AE43-C812360A048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4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66CC40-CD43-43CB-A335-636C5681D935}" type="datetimeFigureOut">
              <a:rPr lang="en-US" smtClean="0"/>
              <a:pPr>
                <a:defRPr/>
              </a:pPr>
              <a:t>3/27/20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BE2D9-0B1C-4827-B18F-E63D4D09C6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48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5578B1-AEDC-4AED-A0FC-78FF784D2675}" type="datetimeFigureOut">
              <a:rPr lang="en-US" smtClean="0"/>
              <a:pPr>
                <a:defRPr/>
              </a:pPr>
              <a:t>3/27/20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7315C-3A28-4007-9336-39BD14C3C99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66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14752F-4171-4D4E-818B-39C430EF053F}" type="datetimeFigureOut">
              <a:rPr lang="en-US" smtClean="0"/>
              <a:pPr>
                <a:defRPr/>
              </a:pPr>
              <a:t>3/27/20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5990E-0DB6-4CDA-9E51-BA2F7CADD1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5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9AA033-F806-43D6-9BFE-DEB1541641B8}" type="datetimeFigureOut">
              <a:rPr lang="en-US" smtClean="0"/>
              <a:pPr>
                <a:defRPr/>
              </a:pPr>
              <a:t>3/27/20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311114-9CFC-4449-A2F8-D1593CC208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1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7EC0A9-DF64-4752-BAD2-00160C545DCB}" type="datetimeFigureOut">
              <a:rPr lang="en-US" smtClean="0"/>
              <a:pPr>
                <a:defRPr/>
              </a:pPr>
              <a:t>3/27/20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64BF03-4752-4A07-993F-3E6202BB89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034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3FF265B-4FC9-4DFE-A5FB-19F29BE0069E}" type="datetimeFigureOut">
              <a:rPr lang="en-US" smtClean="0"/>
              <a:pPr>
                <a:defRPr/>
              </a:pPr>
              <a:t>3/27/20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180267D-99CF-4481-9B05-B0745D64CF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4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3545"/>
            <a:ext cx="9144000" cy="5424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0"/>
            <a:ext cx="6766560" cy="13361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2092B-9CE5-FF4F-AD60-23CB35CBE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32"/>
    </mc:Choice>
    <mc:Fallback>
      <p:transition spd="slow" advTm="2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98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Avenir Next" panose="020B0503020202020204" pitchFamily="34" charset="0"/>
                <a:cs typeface="Avenir Medium"/>
              </a:rPr>
              <a:t>First Year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071650" cy="359374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latin typeface="Avenir Roman" panose="02000503020000020003" pitchFamily="2" charset="0"/>
                <a:cs typeface="Avenir Medium"/>
              </a:rPr>
              <a:t>BSGC100 Introduction to the University and Global Communities </a:t>
            </a:r>
          </a:p>
          <a:p>
            <a:pPr marL="0" indent="0">
              <a:buNone/>
            </a:pPr>
            <a:r>
              <a:rPr lang="en-US" dirty="0">
                <a:latin typeface="Avenir Roman" panose="02000503020000020003" pitchFamily="2" charset="0"/>
                <a:cs typeface="Avenir Medium"/>
              </a:rPr>
              <a:t>(1 credit)</a:t>
            </a:r>
          </a:p>
          <a:p>
            <a:pPr marL="0" indent="0">
              <a:buNone/>
            </a:pPr>
            <a:endParaRPr lang="en-US" dirty="0">
              <a:latin typeface="Avenir Roman" panose="02000503020000020003" pitchFamily="2" charset="0"/>
              <a:cs typeface="Avenir Medium"/>
            </a:endParaRPr>
          </a:p>
          <a:p>
            <a:pPr marL="0" indent="0">
              <a:buNone/>
            </a:pPr>
            <a:r>
              <a:rPr lang="en-US" dirty="0">
                <a:latin typeface="Avenir Roman" panose="02000503020000020003" pitchFamily="2" charset="0"/>
                <a:cs typeface="Avenir Medium"/>
              </a:rPr>
              <a:t>BSGC101  Globalization </a:t>
            </a:r>
          </a:p>
          <a:p>
            <a:pPr marL="0" indent="0">
              <a:buNone/>
            </a:pPr>
            <a:r>
              <a:rPr lang="en-US" dirty="0">
                <a:latin typeface="Avenir Roman" panose="02000503020000020003" pitchFamily="2" charset="0"/>
                <a:cs typeface="Avenir Medium"/>
              </a:rPr>
              <a:t>(3 credits) (Gen Ed)</a:t>
            </a:r>
          </a:p>
          <a:p>
            <a:pPr marL="0" indent="0">
              <a:buNone/>
            </a:pPr>
            <a:endParaRPr lang="en-US" dirty="0">
              <a:latin typeface="Avenir Roman" panose="02000503020000020003" pitchFamily="2" charset="0"/>
              <a:cs typeface="Avenir Medium"/>
            </a:endParaRPr>
          </a:p>
          <a:p>
            <a:pPr marL="0" indent="0">
              <a:buNone/>
            </a:pPr>
            <a:r>
              <a:rPr lang="en-US" dirty="0">
                <a:latin typeface="Avenir Roman" panose="02000503020000020003" pitchFamily="2" charset="0"/>
                <a:cs typeface="Avenir Medium"/>
              </a:rPr>
              <a:t>BSGC102  Global Issues (3 credits) (Gen Ed)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FC0C75-A0E2-CD49-A473-58841987D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650" y="2729949"/>
            <a:ext cx="5072350" cy="393829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8C0339-417B-C543-8B33-C0E55F522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93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21"/>
    </mc:Choice>
    <mc:Fallback>
      <p:transition spd="slow" advTm="30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7157"/>
            <a:ext cx="9144000" cy="417298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en-US" b="1" dirty="0">
                <a:latin typeface="Avenir Book"/>
                <a:cs typeface="Avenir Book"/>
              </a:rPr>
            </a:br>
            <a:br>
              <a:rPr lang="en-US" b="1" dirty="0">
                <a:latin typeface="Avenir Book"/>
                <a:cs typeface="Avenir Book"/>
              </a:rPr>
            </a:br>
            <a:br>
              <a:rPr lang="en-US" b="1" dirty="0">
                <a:latin typeface="Avenir Book"/>
                <a:cs typeface="Avenir Book"/>
              </a:rPr>
            </a:br>
            <a:r>
              <a:rPr lang="en-US" b="1" dirty="0">
                <a:latin typeface="Avenir Book"/>
                <a:cs typeface="Avenir Book"/>
              </a:rPr>
              <a:t>Second Year:</a:t>
            </a:r>
            <a:br>
              <a:rPr lang="en-US" b="1" dirty="0">
                <a:latin typeface="Avenir Book"/>
                <a:cs typeface="Avenir Book"/>
              </a:rPr>
            </a:br>
            <a:r>
              <a:rPr lang="en-US" b="1" dirty="0">
                <a:latin typeface="Avenir Book"/>
                <a:cs typeface="Avenir Book"/>
              </a:rPr>
              <a:t>Global Experience Course</a:t>
            </a:r>
            <a:br>
              <a:rPr lang="en-US" b="1" dirty="0">
                <a:latin typeface="Avenir Book"/>
                <a:cs typeface="Avenir Book"/>
              </a:rPr>
            </a:br>
            <a:r>
              <a:rPr lang="en-US" b="1" dirty="0">
                <a:latin typeface="Avenir Book"/>
                <a:cs typeface="Avenir Book"/>
              </a:rPr>
              <a:t>Options</a:t>
            </a:r>
            <a:br>
              <a:rPr lang="en-US" sz="4000" dirty="0">
                <a:latin typeface="Avenir Roman" panose="02000503020000020003" pitchFamily="2" charset="0"/>
                <a:cs typeface="Avenir Medium"/>
              </a:rPr>
            </a:br>
            <a:br>
              <a:rPr lang="en-US" sz="4000" dirty="0">
                <a:latin typeface="Avenir Roman" panose="02000503020000020003" pitchFamily="2" charset="0"/>
                <a:cs typeface="Avenir Medium"/>
              </a:rPr>
            </a:br>
            <a:br>
              <a:rPr lang="en-US" dirty="0">
                <a:latin typeface="Avenir Roman" panose="02000503020000020003" pitchFamily="2" charset="0"/>
                <a:cs typeface="Avenir Medium"/>
              </a:rPr>
            </a:br>
            <a:br>
              <a:rPr lang="en-US" sz="2800" dirty="0">
                <a:latin typeface="Avenir Medium"/>
                <a:cs typeface="Avenir Medium"/>
              </a:rPr>
            </a:br>
            <a:endParaRPr lang="en-US" sz="2800" b="1" dirty="0">
              <a:latin typeface="Avenir Medium"/>
              <a:cs typeface="Avenir Medium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4C0B55-2EC3-054A-A246-94D407A5B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9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01"/>
    </mc:Choice>
    <mc:Fallback>
      <p:transition spd="slow" advTm="1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A8374-75CA-A743-BFC0-E673FE25D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02149"/>
            <a:ext cx="4023360" cy="3055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B9259A-AC9C-8E48-976B-F3B6EF2DF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071" y="20594"/>
            <a:ext cx="4147930" cy="3504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143278-4966-6649-B7B0-DC3BD524F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396"/>
            <a:ext cx="3757353" cy="272680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CE9DDE3-F1C4-034C-B2C2-07961FA29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2812013"/>
            <a:ext cx="3857105" cy="1058949"/>
          </a:xfrm>
        </p:spPr>
        <p:txBody>
          <a:bodyPr>
            <a:normAutofit fontScale="90000"/>
          </a:bodyPr>
          <a:lstStyle/>
          <a:p>
            <a:r>
              <a:rPr lang="en-US" dirty="0"/>
              <a:t>Option #1: </a:t>
            </a:r>
            <a:br>
              <a:rPr lang="en-US" dirty="0"/>
            </a:br>
            <a:r>
              <a:rPr lang="en-US" dirty="0"/>
              <a:t>Education Abroad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C14D5D-B151-5043-81F3-A3683CE6D8CD}"/>
              </a:ext>
            </a:extLst>
          </p:cNvPr>
          <p:cNvSpPr txBox="1"/>
          <p:nvPr/>
        </p:nvSpPr>
        <p:spPr>
          <a:xfrm>
            <a:off x="4386470" y="3802149"/>
            <a:ext cx="45057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Short-Term Courses by UM faculty</a:t>
            </a:r>
          </a:p>
          <a:p>
            <a:endParaRPr lang="en-US" sz="2400" dirty="0"/>
          </a:p>
          <a:p>
            <a:r>
              <a:rPr lang="en-US" sz="2400" dirty="0"/>
              <a:t>Semester Abroad—both UM and others</a:t>
            </a:r>
          </a:p>
          <a:p>
            <a:endParaRPr lang="en-US" sz="2400" dirty="0"/>
          </a:p>
          <a:p>
            <a:r>
              <a:rPr lang="en-US" sz="2400" dirty="0"/>
              <a:t>Global Communities Grants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C50EAF-3786-BB46-8EDD-90526B9DE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4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29"/>
    </mc:Choice>
    <mc:Fallback>
      <p:transition spd="slow" advTm="20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30618" y="1135623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ASB NASHVILLE TN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140" y="152400"/>
            <a:ext cx="8753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Medium"/>
                <a:cs typeface="Avenir Medium"/>
              </a:rPr>
              <a:t>Option #2: Service-Learning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2141" y="1020417"/>
            <a:ext cx="875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Roman" panose="02000503020000020003" pitchFamily="2" charset="0"/>
                <a:cs typeface="Avenir Medium"/>
              </a:rPr>
              <a:t>Participate in approved non-credit Alternative Breaks program in US or abroad OR other service experience + 3-credit course we offer on service-learning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21811"/>
            <a:ext cx="9144000" cy="45361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38D3FD-839E-A040-8A14-633EDA04F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8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55"/>
    </mc:Choice>
    <mc:Fallback>
      <p:transition spd="slow" advTm="54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0595" y="261478"/>
            <a:ext cx="8421437" cy="86836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venir Medium"/>
                <a:cs typeface="Avenir Medium"/>
              </a:rPr>
              <a:t>Option #3: Internship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12984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  <a:cs typeface="Avenir Light"/>
              </a:rPr>
              <a:t>United Nations Association</a:t>
            </a:r>
          </a:p>
          <a:p>
            <a:r>
              <a:rPr lang="en-US" dirty="0">
                <a:latin typeface="Avenir Roman" panose="02000503020000020003" pitchFamily="2" charset="0"/>
                <a:cs typeface="Avenir Light"/>
              </a:rPr>
              <a:t>International Rescue Committee</a:t>
            </a:r>
          </a:p>
          <a:p>
            <a:r>
              <a:rPr lang="en-US" dirty="0">
                <a:latin typeface="Avenir Roman" panose="02000503020000020003" pitchFamily="2" charset="0"/>
                <a:cs typeface="Avenir Light"/>
              </a:rPr>
              <a:t>Brazil Industries Coalition</a:t>
            </a:r>
          </a:p>
          <a:p>
            <a:r>
              <a:rPr lang="en-US" dirty="0">
                <a:latin typeface="Avenir Roman" panose="02000503020000020003" pitchFamily="2" charset="0"/>
                <a:cs typeface="Avenir Light"/>
              </a:rPr>
              <a:t>Council on Foreign Relations</a:t>
            </a:r>
          </a:p>
          <a:p>
            <a:r>
              <a:rPr lang="en-US" dirty="0">
                <a:latin typeface="Avenir Roman" panose="02000503020000020003" pitchFamily="2" charset="0"/>
                <a:cs typeface="Avenir Light"/>
              </a:rPr>
              <a:t>Muslim Community Center (MCC) Medical Clinic</a:t>
            </a:r>
          </a:p>
          <a:p>
            <a:r>
              <a:rPr lang="en-US" dirty="0">
                <a:latin typeface="Avenir Roman" panose="02000503020000020003" pitchFamily="2" charset="0"/>
                <a:cs typeface="Avenir Light"/>
              </a:rPr>
              <a:t>Global Digital Infrastructure Alliance</a:t>
            </a:r>
          </a:p>
          <a:p>
            <a:r>
              <a:rPr lang="en-US" dirty="0">
                <a:latin typeface="Avenir Roman" panose="02000503020000020003" pitchFamily="2" charset="0"/>
                <a:cs typeface="Avenir Light"/>
              </a:rPr>
              <a:t>Food Policy Research Institute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6300" y="1239708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  <a:cs typeface="Avenir Light"/>
              </a:rPr>
              <a:t>MURI Interaction Project – UMD</a:t>
            </a:r>
          </a:p>
          <a:p>
            <a:r>
              <a:rPr lang="en-US" dirty="0">
                <a:latin typeface="Avenir Roman" panose="02000503020000020003" pitchFamily="2" charset="0"/>
                <a:cs typeface="Avenir Light"/>
              </a:rPr>
              <a:t>American Psychological Association </a:t>
            </a:r>
            <a:r>
              <a:rPr lang="en-US" dirty="0" err="1">
                <a:latin typeface="Avenir Roman" panose="02000503020000020003" pitchFamily="2" charset="0"/>
                <a:cs typeface="Avenir Light"/>
              </a:rPr>
              <a:t>Excell</a:t>
            </a:r>
            <a:r>
              <a:rPr lang="en-US" dirty="0">
                <a:latin typeface="Avenir Roman" panose="02000503020000020003" pitchFamily="2" charset="0"/>
                <a:cs typeface="Avenir Light"/>
              </a:rPr>
              <a:t> Sports, Inc.</a:t>
            </a:r>
          </a:p>
          <a:p>
            <a:r>
              <a:rPr lang="en-US" dirty="0">
                <a:latin typeface="Avenir Roman" panose="02000503020000020003" pitchFamily="2" charset="0"/>
                <a:cs typeface="Avenir Light"/>
              </a:rPr>
              <a:t>START</a:t>
            </a:r>
          </a:p>
          <a:p>
            <a:r>
              <a:rPr lang="en-US" dirty="0" err="1">
                <a:latin typeface="Avenir Roman" panose="02000503020000020003" pitchFamily="2" charset="0"/>
                <a:cs typeface="Avenir Light"/>
              </a:rPr>
              <a:t>Robinzonda</a:t>
            </a:r>
            <a:r>
              <a:rPr lang="en-US" dirty="0">
                <a:latin typeface="Avenir Roman" panose="02000503020000020003" pitchFamily="2" charset="0"/>
                <a:cs typeface="Avenir Light"/>
              </a:rPr>
              <a:t> English Immersion Summer Program-Russia</a:t>
            </a:r>
          </a:p>
          <a:p>
            <a:r>
              <a:rPr lang="en-US" dirty="0">
                <a:latin typeface="Avenir Roman" panose="02000503020000020003" pitchFamily="2" charset="0"/>
                <a:cs typeface="Avenir Light"/>
              </a:rPr>
              <a:t>American Jewish Coalition, Atlanta, GA</a:t>
            </a:r>
          </a:p>
          <a:p>
            <a:r>
              <a:rPr lang="en-US" dirty="0" err="1">
                <a:latin typeface="Avenir Roman" panose="02000503020000020003" pitchFamily="2" charset="0"/>
                <a:cs typeface="Avenir Light"/>
              </a:rPr>
              <a:t>HarvestPlus</a:t>
            </a:r>
            <a:r>
              <a:rPr lang="en-US" dirty="0">
                <a:latin typeface="Avenir Roman" panose="02000503020000020003" pitchFamily="2" charset="0"/>
                <a:cs typeface="Avenir Light"/>
              </a:rPr>
              <a:t> International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3731"/>
            <a:ext cx="5902036" cy="2984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D8745C-4671-F44B-9D6C-EC7EAF9E4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036" y="3873731"/>
            <a:ext cx="3241964" cy="298426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E2EA37-B8C0-0E46-825D-B1A92E1A2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4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47"/>
    </mc:Choice>
    <mc:Fallback>
      <p:transition spd="slow" advTm="27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274637"/>
            <a:ext cx="8778240" cy="15057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900" dirty="0">
                <a:latin typeface="Avenir Medium"/>
                <a:cs typeface="Avenir Medium"/>
              </a:rPr>
              <a:t>Option #4: Relevant experiential courses on campus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0423" y="1779687"/>
            <a:ext cx="837637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Avenir Medium"/>
              <a:cs typeface="Avenir Medium"/>
            </a:endParaRPr>
          </a:p>
          <a:p>
            <a:r>
              <a:rPr lang="en-US" sz="3200" dirty="0">
                <a:latin typeface="Avenir Medium"/>
                <a:cs typeface="Avenir Medium"/>
              </a:rPr>
              <a:t>Approved UM courses that include experiential activity with a global orientation</a:t>
            </a:r>
          </a:p>
          <a:p>
            <a:endParaRPr lang="en-US" sz="3200" dirty="0">
              <a:latin typeface="Avenir Medium"/>
              <a:cs typeface="Avenir Medium"/>
            </a:endParaRPr>
          </a:p>
          <a:p>
            <a:r>
              <a:rPr lang="en-US" sz="3200" dirty="0">
                <a:latin typeface="Avenir Medium"/>
                <a:cs typeface="Avenir Medium"/>
              </a:rPr>
              <a:t>Example: certain courses from the campus Do Good Institute</a:t>
            </a:r>
          </a:p>
          <a:p>
            <a:r>
              <a:rPr lang="en-US" sz="3200" dirty="0">
                <a:latin typeface="Avenir Medium"/>
                <a:cs typeface="Avenir Medium"/>
              </a:rPr>
              <a:t> </a:t>
            </a:r>
          </a:p>
          <a:p>
            <a:endParaRPr lang="en-US" dirty="0">
              <a:latin typeface="Avenir Medium"/>
              <a:cs typeface="Avenir Medium"/>
            </a:endParaRP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3F9E13-F2D5-DD4F-9C03-3DA1DA424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8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12"/>
    </mc:Choice>
    <mc:Fallback>
      <p:transition spd="slow" advTm="19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E6F85-360F-4C44-9211-12D6AC395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latin typeface="Avenir Next" panose="020B0503020202020204" pitchFamily="34" charset="0"/>
              </a:rPr>
              <a:t>The Global Capstone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F24200-F6BD-644B-B369-38558602E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" y="1554162"/>
            <a:ext cx="7053234" cy="44808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E65563-BCC0-B94C-ADB3-118009B79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5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55"/>
    </mc:Choice>
    <mc:Fallback>
      <p:transition spd="slow" advTm="18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60052" y="446785"/>
            <a:ext cx="3648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  <a:cs typeface="Avenir Medium"/>
              </a:rPr>
              <a:t>Field Trips:</a:t>
            </a:r>
          </a:p>
          <a:p>
            <a:r>
              <a:rPr lang="en-US" sz="3600" dirty="0">
                <a:latin typeface="Avenir Next" panose="020B0503020202020204" pitchFamily="34" charset="0"/>
                <a:cs typeface="Avenir Medium"/>
              </a:rPr>
              <a:t>United Nations, International Spy Museum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2289" y="340445"/>
            <a:ext cx="3757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US HOLOCAUST MEMORIAL MUSEUM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00527" y="5651523"/>
            <a:ext cx="3410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LIBRARY OF CONGRESSS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4B9BA6-6B0B-E143-B4C3-04AE3FD4B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90"/>
            <a:ext cx="3562511" cy="517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9492D8-9EB4-DC43-BF2D-BECD7DF81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710" y="3644348"/>
            <a:ext cx="9220709" cy="31825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7232AB-B4EC-5D46-AB24-A3436EC62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0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37"/>
    </mc:Choice>
    <mc:Fallback>
      <p:transition spd="slow" advTm="24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371" y="493432"/>
            <a:ext cx="33729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" panose="020B0503020202020204" pitchFamily="34" charset="0"/>
              </a:rPr>
              <a:t>Embassies,  Agencies, Cultural Centers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87634"/>
            <a:ext cx="9144000" cy="3070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731" y="0"/>
            <a:ext cx="5270268" cy="37876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839A66-D1CA-F146-B24D-3557C3627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2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0"/>
    </mc:Choice>
    <mc:Fallback>
      <p:transition spd="slow" advTm="6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296425" y="0"/>
            <a:ext cx="31663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Medium"/>
                <a:cs typeface="Avenir Medium"/>
              </a:rPr>
              <a:t>Korean Culture Night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6096000"/>
            <a:ext cx="3857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bel" pitchFamily="34" charset="0"/>
              </a:rPr>
              <a:t>Day of the Dead Celebration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75748" y="4191000"/>
            <a:ext cx="33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Japanese Culture Night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7151" y="6237394"/>
            <a:ext cx="3887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Medium"/>
                <a:cs typeface="Avenir Medium"/>
              </a:rPr>
              <a:t>Greek Culture Night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578" y="0"/>
            <a:ext cx="449480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61592" y="461665"/>
            <a:ext cx="238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Medium"/>
                <a:cs typeface="Avenir Medium"/>
              </a:rPr>
              <a:t>Cambodian Culture Night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D8448-CEA5-0444-AD9B-42D9A7A4A9EE}"/>
              </a:ext>
            </a:extLst>
          </p:cNvPr>
          <p:cNvSpPr txBox="1"/>
          <p:nvPr/>
        </p:nvSpPr>
        <p:spPr>
          <a:xfrm>
            <a:off x="243240" y="461665"/>
            <a:ext cx="4508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" panose="020B0503020202020204" pitchFamily="34" charset="0"/>
              </a:rPr>
              <a:t>Culture Night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7C719C-F9A1-FC43-A3BB-06CE8117A96A}"/>
              </a:ext>
            </a:extLst>
          </p:cNvPr>
          <p:cNvSpPr txBox="1"/>
          <p:nvPr/>
        </p:nvSpPr>
        <p:spPr>
          <a:xfrm>
            <a:off x="1246909" y="5187142"/>
            <a:ext cx="247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Brazilian Culture Night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8AE2F-F692-C041-BF01-882816B14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93" y="1759000"/>
            <a:ext cx="5224751" cy="3436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3920E5-924A-B640-B05D-FB82C027F4F3}"/>
              </a:ext>
            </a:extLst>
          </p:cNvPr>
          <p:cNvSpPr txBox="1"/>
          <p:nvPr/>
        </p:nvSpPr>
        <p:spPr>
          <a:xfrm>
            <a:off x="1298979" y="5547603"/>
            <a:ext cx="2503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Filipinx</a:t>
            </a:r>
            <a:r>
              <a:rPr lang="en-US" dirty="0"/>
              <a:t> Culture Night with Dr. </a:t>
            </a:r>
            <a:r>
              <a:rPr lang="en-US" dirty="0" err="1"/>
              <a:t>Padios</a:t>
            </a:r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B6BC390-03C3-C14A-9043-D413DF9BB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96"/>
    </mc:Choice>
    <mc:Fallback>
      <p:transition spd="slow" advTm="17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910080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venir Next Regular"/>
                <a:cs typeface="Avenir Next Regular"/>
              </a:rPr>
            </a:br>
            <a:r>
              <a:rPr lang="en-US" dirty="0">
                <a:latin typeface="Avenir Next Regular"/>
                <a:cs typeface="Avenir Next Regular"/>
              </a:rPr>
              <a:t>Welcome to the Global Communities Living-Learning Program</a:t>
            </a:r>
            <a:endParaRPr lang="en-US" dirty="0">
              <a:latin typeface="Avenir Next Medium"/>
              <a:cs typeface="Avenir Next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3C3F5-CFAC-654C-9C53-B6370F8A7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9129"/>
            <a:ext cx="9144000" cy="453887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66352E-821A-6F40-B510-804ACB24B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1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2"/>
    </mc:Choice>
    <mc:Fallback>
      <p:transition spd="slow" advTm="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77AC3B-66A1-AD40-8E60-AD00B36A7429}"/>
              </a:ext>
            </a:extLst>
          </p:cNvPr>
          <p:cNvSpPr txBox="1"/>
          <p:nvPr/>
        </p:nvSpPr>
        <p:spPr>
          <a:xfrm>
            <a:off x="145773" y="1668325"/>
            <a:ext cx="3127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Next" panose="020B0503020202020204" pitchFamily="34" charset="0"/>
              </a:rPr>
              <a:t>Global Conversations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668788-DBCE-DC46-844B-55D021734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8592"/>
            <a:ext cx="6546574" cy="3499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8B2F3A-CC4B-294E-B42E-858D17656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548" y="3343"/>
            <a:ext cx="5804452" cy="3004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3DE813-9AC5-164B-843B-367F6F06AE23}"/>
              </a:ext>
            </a:extLst>
          </p:cNvPr>
          <p:cNvSpPr txBox="1"/>
          <p:nvPr/>
        </p:nvSpPr>
        <p:spPr>
          <a:xfrm>
            <a:off x="6887156" y="3358592"/>
            <a:ext cx="201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Next" panose="020B0503020202020204" pitchFamily="34" charset="0"/>
              </a:rPr>
              <a:t>Dean’s Talks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36A92E7-EBA6-5C4B-97A4-F3DB2493E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7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3"/>
    </mc:Choice>
    <mc:Fallback>
      <p:transition spd="slow" advTm="11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84" y="274637"/>
            <a:ext cx="4719046" cy="2950459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Avenir Roman" panose="02000503020000020003" pitchFamily="2" charset="0"/>
                <a:cs typeface="Avenir Medium"/>
              </a:rPr>
              <a:t>Global Communities Student Association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04002"/>
            <a:ext cx="3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INTRAMURAL SOCCER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677" y="0"/>
            <a:ext cx="4874323" cy="3632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23BE85-0FC8-1B4E-A06A-3F08A6CBA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32905"/>
            <a:ext cx="5654465" cy="32904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4BE42E-2023-DC46-9359-35A7363A7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465" y="3632904"/>
            <a:ext cx="3418368" cy="322509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05FFDA-0AC7-754E-A1B1-D8E019497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5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93"/>
    </mc:Choice>
    <mc:Fallback>
      <p:transition spd="slow" advTm="2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4961" y="0"/>
            <a:ext cx="5363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enir Medium"/>
                <a:cs typeface="Avenir Medium"/>
              </a:rPr>
              <a:t>GRADUATION</a:t>
            </a:r>
            <a:r>
              <a:rPr lang="en-US" sz="2400" b="1" dirty="0"/>
              <a:t>!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6933" y="248358"/>
            <a:ext cx="8457102" cy="101324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Avenir Next" panose="020B0503020202020204" pitchFamily="34" charset="0"/>
                <a:cs typeface="Avenir Medium"/>
              </a:rPr>
              <a:t>Celebration!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55C1B7-98D1-D545-9355-71DD2C42D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1478"/>
            <a:ext cx="9144000" cy="54665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805B48-DEBD-5D44-A931-EF2272AA3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8"/>
    </mc:Choice>
    <mc:Fallback>
      <p:transition spd="slow" advTm="8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4"/>
          <p:cNvSpPr>
            <a:spLocks noGrp="1"/>
          </p:cNvSpPr>
          <p:nvPr>
            <p:ph type="title"/>
          </p:nvPr>
        </p:nvSpPr>
        <p:spPr>
          <a:xfrm>
            <a:off x="4114800" y="645936"/>
            <a:ext cx="4495800" cy="1487664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Avenir Next" panose="020B0503020202020204" pitchFamily="34" charset="0"/>
                <a:cs typeface="Avenir Medium"/>
              </a:rPr>
              <a:t>Why were you invited??</a:t>
            </a:r>
          </a:p>
        </p:txBody>
      </p:sp>
      <p:sp>
        <p:nvSpPr>
          <p:cNvPr id="23554" name="Content Placeholder 5"/>
          <p:cNvSpPr>
            <a:spLocks noGrp="1"/>
          </p:cNvSpPr>
          <p:nvPr>
            <p:ph idx="1"/>
          </p:nvPr>
        </p:nvSpPr>
        <p:spPr>
          <a:xfrm>
            <a:off x="0" y="2324101"/>
            <a:ext cx="9144000" cy="45339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venir Book"/>
                <a:cs typeface="Avenir Book"/>
              </a:rPr>
              <a:t>  </a:t>
            </a:r>
            <a:r>
              <a:rPr lang="en-US" dirty="0">
                <a:latin typeface="Avenir Roman" panose="02000503020000020003" pitchFamily="2" charset="0"/>
                <a:cs typeface="Avenir Medium"/>
              </a:rPr>
              <a:t>Academic achievement</a:t>
            </a:r>
          </a:p>
          <a:p>
            <a:pPr marL="0" indent="0">
              <a:buNone/>
            </a:pPr>
            <a:r>
              <a:rPr lang="en-US" dirty="0">
                <a:latin typeface="Avenir Roman" panose="02000503020000020003" pitchFamily="2" charset="0"/>
                <a:cs typeface="Avenir Medium"/>
              </a:rPr>
              <a:t>  Interest in world affairs and/ or other cultures</a:t>
            </a:r>
          </a:p>
          <a:p>
            <a:pPr marL="0" indent="0">
              <a:buNone/>
            </a:pPr>
            <a:r>
              <a:rPr lang="en-US" dirty="0">
                <a:latin typeface="Avenir Roman" panose="02000503020000020003" pitchFamily="2" charset="0"/>
                <a:cs typeface="Avenir Medium"/>
              </a:rPr>
              <a:t>  International background, experience, or family</a:t>
            </a:r>
          </a:p>
          <a:p>
            <a:pPr marL="0" indent="0">
              <a:buNone/>
            </a:pPr>
            <a:r>
              <a:rPr lang="en-US" dirty="0">
                <a:latin typeface="Avenir Roman" panose="02000503020000020003" pitchFamily="2" charset="0"/>
                <a:cs typeface="Avenir Medium"/>
              </a:rPr>
              <a:t>  ties</a:t>
            </a:r>
          </a:p>
          <a:p>
            <a:pPr marL="0" indent="0">
              <a:buNone/>
            </a:pPr>
            <a:r>
              <a:rPr lang="en-US" dirty="0">
                <a:latin typeface="Avenir Roman" panose="02000503020000020003" pitchFamily="2" charset="0"/>
                <a:cs typeface="Avenir Medium"/>
              </a:rPr>
              <a:t>  Open mind and community spirit</a:t>
            </a:r>
          </a:p>
          <a:p>
            <a:pPr marL="0" indent="0">
              <a:buNone/>
            </a:pPr>
            <a:r>
              <a:rPr lang="en-US" dirty="0">
                <a:latin typeface="Avenir Roman" panose="02000503020000020003" pitchFamily="2" charset="0"/>
                <a:cs typeface="Avenir Medium"/>
              </a:rPr>
              <a:t>  Generally interesting person!</a:t>
            </a:r>
          </a:p>
          <a:p>
            <a:pPr marL="0" indent="0">
              <a:buNone/>
            </a:pPr>
            <a:r>
              <a:rPr lang="en-US" dirty="0">
                <a:latin typeface="Avenir Medium"/>
                <a:cs typeface="Avenir Medium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33400"/>
            <a:ext cx="3759200" cy="179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C4F6B5-9ACB-8D4E-BECC-5EA6FF8C1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14"/>
    </mc:Choice>
    <mc:Fallback>
      <p:transition spd="slow" advTm="31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83" y="274638"/>
            <a:ext cx="8488017" cy="79216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venir Roman" panose="02000503020000020003" pitchFamily="2" charset="0"/>
                <a:cs typeface="Avenir Medium"/>
              </a:rPr>
              <a:t>Why join?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8878"/>
            <a:ext cx="9144000" cy="57771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Avenir Book"/>
                <a:cs typeface="Avenir Book"/>
              </a:rPr>
              <a:t> Interest in learning about the world 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Avenir Roman" panose="02000503020000020003" pitchFamily="2" charset="0"/>
              <a:cs typeface="Avenir Medium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Avenir Roman" panose="02000503020000020003" pitchFamily="2" charset="0"/>
                <a:cs typeface="Avenir Medium"/>
              </a:rPr>
              <a:t> Small community on a big campus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Avenir Roman" panose="02000503020000020003" pitchFamily="2" charset="0"/>
                <a:cs typeface="Avenir Medium"/>
              </a:rPr>
              <a:t> Fulfill General Education course requirements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Avenir Roman" panose="02000503020000020003" pitchFamily="2" charset="0"/>
                <a:cs typeface="Avenir Medium"/>
              </a:rPr>
              <a:t> Skills and support for success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Avenir Roman" panose="02000503020000020003" pitchFamily="2" charset="0"/>
                <a:cs typeface="Avenir Medium"/>
              </a:rPr>
              <a:t> Alumni network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Avenir Roman" panose="02000503020000020003" pitchFamily="2" charset="0"/>
                <a:cs typeface="Avenir Medium"/>
              </a:rPr>
              <a:t> Global skills transcript notation 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Avenir Roman" panose="02000503020000020003" pitchFamily="2" charset="0"/>
                <a:cs typeface="Avenir Medium"/>
              </a:rPr>
              <a:t> Great faculty and staff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Avenir Roman" panose="02000503020000020003" pitchFamily="2" charset="0"/>
                <a:cs typeface="Avenir Medium"/>
              </a:rPr>
              <a:t> It’s fun!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E190C5-F097-B24E-9060-E3BD4A4F6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44"/>
    </mc:Choice>
    <mc:Fallback>
      <p:transition spd="slow" advTm="43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8238E-6DD6-9D48-BD6A-506F4BA3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latin typeface="Avenir Next" panose="020B0503020202020204" pitchFamily="34" charset="0"/>
              </a:rPr>
              <a:t>Join Us!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F7C19-117C-9645-A2AD-509318261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7637"/>
            <a:ext cx="9144000" cy="53935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DE295D-8295-174C-910D-1D0D0E6AD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1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4"/>
    </mc:Choice>
    <mc:Fallback>
      <p:transition spd="slow" advTm="3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9026"/>
            <a:ext cx="9144000" cy="548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D7AF71-1D7D-B64F-93C1-5447D7CE0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41129"/>
            <a:ext cx="9144000" cy="16168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62E076-28D8-4D4D-BAA7-E5F2F1396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32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20"/>
    </mc:Choice>
    <mc:Fallback>
      <p:transition spd="slow" advTm="37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6171"/>
            <a:ext cx="9143857" cy="25618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0354"/>
            <a:ext cx="9131300" cy="181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5512" y="2553385"/>
            <a:ext cx="6418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venir Medium"/>
                <a:cs typeface="Avenir Medium"/>
              </a:rPr>
              <a:t>QUESTIONS??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A1A2B5-B3BB-9940-A11D-BDA06BCC0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1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02"/>
    </mc:Choice>
    <mc:Fallback>
      <p:transition spd="slow" advTm="26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52400"/>
            <a:ext cx="5851252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Avenir Next" panose="020B0503020202020204" pitchFamily="34" charset="0"/>
                <a:cs typeface="Avenir Medium"/>
              </a:rPr>
              <a:t>Introductions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2384" y="1505396"/>
            <a:ext cx="56974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Dr. Virginia </a:t>
            </a:r>
            <a:r>
              <a:rPr lang="en-US" sz="2800" dirty="0" err="1"/>
              <a:t>Haufler</a:t>
            </a:r>
            <a:endParaRPr lang="en-US" sz="2800" dirty="0"/>
          </a:p>
          <a:p>
            <a:r>
              <a:rPr lang="en-US" sz="2800" dirty="0"/>
              <a:t>Faculty Director</a:t>
            </a:r>
          </a:p>
          <a:p>
            <a:endParaRPr lang="en-US" sz="2800" dirty="0"/>
          </a:p>
          <a:p>
            <a:r>
              <a:rPr lang="en-US" sz="2800" dirty="0"/>
              <a:t>Natalie </a:t>
            </a:r>
            <a:r>
              <a:rPr lang="en-US" sz="2800" dirty="0" err="1"/>
              <a:t>Vinski</a:t>
            </a:r>
            <a:r>
              <a:rPr lang="en-US" sz="2800" dirty="0"/>
              <a:t> Ibrahim</a:t>
            </a:r>
          </a:p>
          <a:p>
            <a:r>
              <a:rPr lang="en-US" sz="2800" dirty="0"/>
              <a:t>Associate Director</a:t>
            </a:r>
          </a:p>
          <a:p>
            <a:endParaRPr lang="en-US" sz="2800" dirty="0"/>
          </a:p>
          <a:p>
            <a:r>
              <a:rPr lang="en-US" sz="2800" dirty="0"/>
              <a:t>Jamila Aswad</a:t>
            </a:r>
          </a:p>
          <a:p>
            <a:r>
              <a:rPr lang="en-US" sz="2800" dirty="0"/>
              <a:t>Program Manager</a:t>
            </a:r>
          </a:p>
          <a:p>
            <a:endParaRPr lang="en-US" sz="28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0"/>
            <a:ext cx="2286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1288B-8BD5-654D-8F31-B77223623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1" y="1505396"/>
            <a:ext cx="1209039" cy="1202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8C8789-4F32-DD4D-9507-E86E549C3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081" y="2720430"/>
            <a:ext cx="1209039" cy="1300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6DDB05-3B93-864F-B011-37098855A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1540" y="4033831"/>
            <a:ext cx="1209038" cy="14465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403A92-B925-1E4C-BD02-73D2A19DC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3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32"/>
    </mc:Choice>
    <mc:Fallback>
      <p:transition spd="slow" advTm="26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52400"/>
            <a:ext cx="650748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venir Next" panose="020B0503020202020204" pitchFamily="34" charset="0"/>
                <a:cs typeface="Avenir Medium"/>
              </a:rPr>
              <a:t>What is a Living-Learning Program?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2384" y="1505396"/>
            <a:ext cx="56974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Learning communities combine academic curriculum with residential life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Coherent thematic programs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Community=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Collaboration/ communication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Smaller college within a college on a big campus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Experiential learning outside the classroom</a:t>
            </a:r>
          </a:p>
          <a:p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High impact on student learning and success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0"/>
            <a:ext cx="2286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84D5E8-62D9-2C42-B263-369AE31FA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0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77"/>
    </mc:Choice>
    <mc:Fallback>
      <p:transition spd="slow" advTm="52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3"/>
          <p:cNvSpPr>
            <a:spLocks noGrp="1"/>
          </p:cNvSpPr>
          <p:nvPr>
            <p:ph type="title"/>
          </p:nvPr>
        </p:nvSpPr>
        <p:spPr>
          <a:xfrm>
            <a:off x="-16301" y="183230"/>
            <a:ext cx="4511833" cy="134077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venir Medium"/>
                <a:cs typeface="Avenir Medium"/>
              </a:rPr>
              <a:t> </a:t>
            </a:r>
            <a:r>
              <a:rPr lang="en-US" dirty="0">
                <a:latin typeface="Avenir Next" panose="020B0503020202020204" pitchFamily="34" charset="0"/>
                <a:cs typeface="Avenir Medium"/>
              </a:rPr>
              <a:t>Global Communities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2975" y="1"/>
            <a:ext cx="4731026" cy="6857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sz="2400" dirty="0">
              <a:latin typeface="Avenir Medium"/>
              <a:cs typeface="Avenir Medium"/>
            </a:endParaRPr>
          </a:p>
          <a:p>
            <a:r>
              <a:rPr lang="en-US" sz="2400" dirty="0">
                <a:latin typeface="Avenir Medium"/>
                <a:cs typeface="Avenir Medium"/>
              </a:rPr>
              <a:t>We are a Living-Learning Community</a:t>
            </a:r>
          </a:p>
          <a:p>
            <a:endParaRPr lang="en-US" sz="2400" dirty="0">
              <a:latin typeface="Avenir Medium"/>
              <a:cs typeface="Avenir Medium"/>
            </a:endParaRPr>
          </a:p>
          <a:p>
            <a:r>
              <a:rPr lang="en-US" sz="2400" dirty="0">
                <a:latin typeface="Avenir Medium"/>
                <a:cs typeface="Avenir Medium"/>
              </a:rPr>
              <a:t>We are a Global Studies program combining courses and events/ activities</a:t>
            </a:r>
          </a:p>
          <a:p>
            <a:endParaRPr lang="en-US" sz="2400" dirty="0">
              <a:latin typeface="Avenir Medium"/>
              <a:cs typeface="Avenir Medium"/>
            </a:endParaRPr>
          </a:p>
          <a:p>
            <a:r>
              <a:rPr lang="en-US" sz="2400" dirty="0">
                <a:latin typeface="Avenir Medium"/>
                <a:cs typeface="Avenir Medium"/>
              </a:rPr>
              <a:t>We are an interdisciplinary program open to all majors</a:t>
            </a:r>
          </a:p>
          <a:p>
            <a:endParaRPr lang="en-US" sz="2400" dirty="0">
              <a:latin typeface="Avenir Medium"/>
              <a:cs typeface="Avenir Medium"/>
            </a:endParaRPr>
          </a:p>
          <a:p>
            <a:r>
              <a:rPr lang="en-US" sz="2400" dirty="0">
                <a:latin typeface="Avenir Medium"/>
                <a:cs typeface="Avenir Medium"/>
              </a:rPr>
              <a:t>We are faculty and staff dedicated to your success</a:t>
            </a:r>
          </a:p>
          <a:p>
            <a:endParaRPr lang="en-US" sz="2400" dirty="0">
              <a:latin typeface="Avenir Medium"/>
              <a:cs typeface="Avenir Medium"/>
            </a:endParaRPr>
          </a:p>
          <a:p>
            <a:r>
              <a:rPr lang="en-US" sz="2400" dirty="0">
                <a:latin typeface="Avenir Medium"/>
                <a:cs typeface="Avenir Medium"/>
              </a:rPr>
              <a:t>We want you to experience the world on campus, in Washington, and abroad</a:t>
            </a:r>
          </a:p>
          <a:p>
            <a:endParaRPr lang="en-US" sz="2400" dirty="0">
              <a:latin typeface="Avenir Medium"/>
              <a:cs typeface="Avenir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EB03E-D3B1-954D-8C87-4D212CF52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4" y="1727199"/>
            <a:ext cx="3816625" cy="472142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C02DFC-CB21-AA43-9BE7-077A7D756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20506" y="260886"/>
            <a:ext cx="8202661" cy="715962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latin typeface="Avenir Next" panose="020B0503020202020204" pitchFamily="34" charset="0"/>
                <a:cs typeface="Avenir Medium"/>
              </a:rPr>
              <a:t>Goals of the Program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1012494"/>
            <a:ext cx="9144000" cy="42165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>
                <a:latin typeface="Avenir Medium"/>
                <a:cs typeface="Avenir Medium"/>
              </a:rPr>
              <a:t> </a:t>
            </a:r>
            <a:r>
              <a:rPr lang="en-US" sz="2400" dirty="0">
                <a:latin typeface="Avenir Roman" panose="02000503020000020003" pitchFamily="2" charset="0"/>
                <a:cs typeface="Avenir Medium"/>
              </a:rPr>
              <a:t>Understand the causes and consequences of globalization, and</a:t>
            </a:r>
          </a:p>
          <a:p>
            <a:pPr marL="0" lvl="1"/>
            <a:r>
              <a:rPr lang="en-US" sz="2400" dirty="0">
                <a:latin typeface="Avenir Roman" panose="02000503020000020003" pitchFamily="2" charset="0"/>
                <a:cs typeface="Avenir Medium"/>
              </a:rPr>
              <a:t> the trends and issues that shape our lives</a:t>
            </a:r>
          </a:p>
          <a:p>
            <a:pPr marL="0" lvl="1"/>
            <a:endParaRPr lang="en-US" sz="2400" dirty="0">
              <a:latin typeface="Avenir Roman" panose="02000503020000020003" pitchFamily="2" charset="0"/>
              <a:cs typeface="Avenir Medium"/>
            </a:endParaRPr>
          </a:p>
          <a:p>
            <a:pPr marL="0" lvl="1"/>
            <a:r>
              <a:rPr lang="en-US" sz="2400" dirty="0">
                <a:latin typeface="Avenir Roman" panose="02000503020000020003" pitchFamily="2" charset="0"/>
                <a:cs typeface="Avenir Medium"/>
              </a:rPr>
              <a:t> Develop your own perspective through study + experience</a:t>
            </a:r>
          </a:p>
          <a:p>
            <a:pPr marL="0" lvl="1"/>
            <a:endParaRPr lang="en-US" sz="2400" dirty="0">
              <a:latin typeface="Avenir Roman" panose="02000503020000020003" pitchFamily="2" charset="0"/>
              <a:cs typeface="Avenir Medium"/>
            </a:endParaRPr>
          </a:p>
          <a:p>
            <a:pPr marL="0" lvl="1"/>
            <a:r>
              <a:rPr lang="en-US" sz="2400" dirty="0">
                <a:latin typeface="Avenir Roman" panose="02000503020000020003" pitchFamily="2" charset="0"/>
                <a:cs typeface="Avenir Medium"/>
              </a:rPr>
              <a:t> Gain/ practice skills for communicating and collaborating with</a:t>
            </a:r>
          </a:p>
          <a:p>
            <a:pPr marL="0" lvl="1"/>
            <a:r>
              <a:rPr lang="en-US" sz="2400" dirty="0">
                <a:latin typeface="Avenir Roman" panose="02000503020000020003" pitchFamily="2" charset="0"/>
                <a:cs typeface="Avenir Medium"/>
              </a:rPr>
              <a:t> people from different cultures and backgrounds</a:t>
            </a:r>
          </a:p>
          <a:p>
            <a:pPr marL="0" lvl="1"/>
            <a:endParaRPr lang="en-US" sz="2400" dirty="0">
              <a:latin typeface="Avenir Roman" panose="02000503020000020003" pitchFamily="2" charset="0"/>
              <a:cs typeface="Avenir Medium"/>
            </a:endParaRPr>
          </a:p>
          <a:p>
            <a:pPr marL="0" lvl="1"/>
            <a:r>
              <a:rPr lang="en-US" sz="2400" dirty="0">
                <a:latin typeface="Avenir Roman" panose="02000503020000020003" pitchFamily="2" charset="0"/>
                <a:cs typeface="Avenir Medium"/>
              </a:rPr>
              <a:t> Learn about resources + leadership opportunities</a:t>
            </a:r>
          </a:p>
          <a:p>
            <a:pPr marL="0" lvl="1"/>
            <a:r>
              <a:rPr lang="en-US" sz="2400" dirty="0">
                <a:latin typeface="Avenir Roman" panose="02000503020000020003" pitchFamily="2" charset="0"/>
                <a:cs typeface="Avenir Medium"/>
              </a:rPr>
              <a:t> that contribute to success in college and career</a:t>
            </a:r>
          </a:p>
          <a:p>
            <a:pPr marL="0" lvl="1"/>
            <a:endParaRPr lang="en-US" sz="2800" dirty="0">
              <a:latin typeface="Avenir Book"/>
              <a:cs typeface="Avenir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36572"/>
            <a:ext cx="9144000" cy="20214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923023-0CD8-5D40-95FC-4A22C01F1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80"/>
    </mc:Choice>
    <mc:Fallback>
      <p:transition spd="slow" advTm="44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"/>
          <p:cNvSpPr>
            <a:spLocks noGrp="1"/>
          </p:cNvSpPr>
          <p:nvPr>
            <p:ph type="title"/>
          </p:nvPr>
        </p:nvSpPr>
        <p:spPr>
          <a:xfrm>
            <a:off x="223470" y="166255"/>
            <a:ext cx="8430079" cy="83820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latin typeface="Avenir Next" panose="020B0503020202020204" pitchFamily="34" charset="0"/>
                <a:cs typeface="Avenir Medium"/>
              </a:rPr>
              <a:t>Our Values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04455"/>
            <a:ext cx="9144000" cy="263651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dirty="0">
                <a:latin typeface="Avenir Book"/>
                <a:cs typeface="Avenir Book"/>
              </a:rPr>
              <a:t> </a:t>
            </a:r>
            <a:r>
              <a:rPr lang="en-US" sz="2400" dirty="0">
                <a:latin typeface="Avenir Roman" panose="02000503020000020003" pitchFamily="2" charset="0"/>
                <a:cs typeface="Avenir Book"/>
              </a:rPr>
              <a:t>Intellectual curiosity and commitment to learning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Avenir Roman" panose="02000503020000020003" pitchFamily="2" charset="0"/>
                <a:cs typeface="Avenir Book"/>
              </a:rPr>
              <a:t> Respect and empathy for people with different 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Avenir Roman" panose="02000503020000020003" pitchFamily="2" charset="0"/>
                <a:cs typeface="Avenir Book"/>
              </a:rPr>
              <a:t> backgrounds and beliefs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Avenir Roman" panose="02000503020000020003" pitchFamily="2" charset="0"/>
                <a:cs typeface="Avenir Book"/>
              </a:rPr>
              <a:t> Desire to engage with the world and contribute to a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Avenir Roman" panose="02000503020000020003" pitchFamily="2" charset="0"/>
                <a:cs typeface="Avenir Book"/>
              </a:rPr>
              <a:t> sustainable future for all</a:t>
            </a:r>
          </a:p>
          <a:p>
            <a:pPr marL="0" indent="0">
              <a:buNone/>
              <a:defRPr/>
            </a:pPr>
            <a:endParaRPr lang="en-US" sz="2800" dirty="0">
              <a:latin typeface="Avenir Book"/>
              <a:cs typeface="Avenir Book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1600" dirty="0">
              <a:latin typeface="Optima"/>
              <a:cs typeface="Optima"/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80413" y="5479922"/>
            <a:ext cx="5253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SERVICE DAY IN LANGLEY PARK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1A65B-BCFB-8A4E-90E1-0F95E372A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0974"/>
            <a:ext cx="9144000" cy="32170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36AD58-6BCD-1845-9964-42A221969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13"/>
    </mc:Choice>
    <mc:Fallback>
      <p:transition spd="slow" advTm="26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"/>
          <p:cNvSpPr>
            <a:spLocks noGrp="1"/>
          </p:cNvSpPr>
          <p:nvPr>
            <p:ph type="title"/>
          </p:nvPr>
        </p:nvSpPr>
        <p:spPr>
          <a:xfrm>
            <a:off x="154327" y="167495"/>
            <a:ext cx="8835345" cy="114300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latin typeface="Avenir Next" panose="020B0503020202020204" pitchFamily="34" charset="0"/>
                <a:cs typeface="Avenir Medium"/>
              </a:rPr>
              <a:t>Home: Dorchester Hall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0413" y="5479922"/>
            <a:ext cx="5253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SERVICE DAY IN LANGLEY PARK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9041"/>
            <a:ext cx="9144000" cy="574719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5134BC-957B-7F47-AE8E-965F999C3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1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15"/>
    </mc:Choice>
    <mc:Fallback>
      <p:transition spd="slow" advTm="27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l"/>
            <a:r>
              <a:rPr lang="en-US" dirty="0"/>
              <a:t>Program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49316C7-002D-44CF-A714-240D460833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80391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A12BCB-808A-6A4C-B157-ECA046171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5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29"/>
    </mc:Choice>
    <mc:Fallback>
      <p:transition spd="slow" advTm="34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C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648</Words>
  <Application>Microsoft Macintosh PowerPoint</Application>
  <PresentationFormat>On-screen Show (4:3)</PresentationFormat>
  <Paragraphs>149</Paragraphs>
  <Slides>27</Slides>
  <Notes>2</Notes>
  <HiddenSlides>0</HiddenSlides>
  <MMClips>27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Avenir Book</vt:lpstr>
      <vt:lpstr>Avenir Medium</vt:lpstr>
      <vt:lpstr>Avenir Next</vt:lpstr>
      <vt:lpstr>Avenir Next Medium</vt:lpstr>
      <vt:lpstr>Avenir Next Regular</vt:lpstr>
      <vt:lpstr>Avenir Roman</vt:lpstr>
      <vt:lpstr>Calibri</vt:lpstr>
      <vt:lpstr>Corbel</vt:lpstr>
      <vt:lpstr>Optima</vt:lpstr>
      <vt:lpstr>GC Theme</vt:lpstr>
      <vt:lpstr>PowerPoint Presentation</vt:lpstr>
      <vt:lpstr> Welcome to the Global Communities Living-Learning Program</vt:lpstr>
      <vt:lpstr>Introductions</vt:lpstr>
      <vt:lpstr>What is a Living-Learning Program?</vt:lpstr>
      <vt:lpstr> Global Communities</vt:lpstr>
      <vt:lpstr>Goals of the Program</vt:lpstr>
      <vt:lpstr>Our Values </vt:lpstr>
      <vt:lpstr>Home: Dorchester Hall</vt:lpstr>
      <vt:lpstr>Program</vt:lpstr>
      <vt:lpstr>First Year Courses</vt:lpstr>
      <vt:lpstr>   Second Year: Global Experience Course Options    </vt:lpstr>
      <vt:lpstr>Option #1:  Education Abroad</vt:lpstr>
      <vt:lpstr>PowerPoint Presentation</vt:lpstr>
      <vt:lpstr>Option #3: Internship</vt:lpstr>
      <vt:lpstr>Option #4: Relevant experiential courses on campus</vt:lpstr>
      <vt:lpstr>The Global Capstone</vt:lpstr>
      <vt:lpstr>PowerPoint Presentation</vt:lpstr>
      <vt:lpstr>PowerPoint Presentation</vt:lpstr>
      <vt:lpstr>PowerPoint Presentation</vt:lpstr>
      <vt:lpstr>PowerPoint Presentation</vt:lpstr>
      <vt:lpstr>Global Communities Student Association</vt:lpstr>
      <vt:lpstr>Celebration!</vt:lpstr>
      <vt:lpstr>Why were you invited??</vt:lpstr>
      <vt:lpstr>Why join? </vt:lpstr>
      <vt:lpstr>Join Us!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Virginia Ann Haufler</dc:creator>
  <cp:lastModifiedBy>Virginia Ann Haufler</cp:lastModifiedBy>
  <cp:revision>21</cp:revision>
  <dcterms:created xsi:type="dcterms:W3CDTF">2020-02-28T15:30:43Z</dcterms:created>
  <dcterms:modified xsi:type="dcterms:W3CDTF">2020-03-27T23:00:29Z</dcterms:modified>
</cp:coreProperties>
</file>